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1" r:id="rId2"/>
    <p:sldId id="272" r:id="rId3"/>
    <p:sldId id="274" r:id="rId4"/>
    <p:sldId id="273" r:id="rId5"/>
    <p:sldId id="266" r:id="rId6"/>
    <p:sldId id="268" r:id="rId7"/>
    <p:sldId id="267" r:id="rId8"/>
    <p:sldId id="275" r:id="rId9"/>
    <p:sldId id="276" r:id="rId10"/>
    <p:sldId id="277" r:id="rId11"/>
    <p:sldId id="278" r:id="rId12"/>
    <p:sldId id="283" r:id="rId13"/>
    <p:sldId id="284" r:id="rId14"/>
    <p:sldId id="279" r:id="rId15"/>
    <p:sldId id="282" r:id="rId16"/>
    <p:sldId id="257" r:id="rId17"/>
    <p:sldId id="258" r:id="rId18"/>
    <p:sldId id="264" r:id="rId19"/>
    <p:sldId id="265" r:id="rId20"/>
    <p:sldId id="259" r:id="rId21"/>
    <p:sldId id="269" r:id="rId22"/>
    <p:sldId id="270" r:id="rId23"/>
    <p:sldId id="260" r:id="rId24"/>
    <p:sldId id="261" r:id="rId25"/>
    <p:sldId id="263" r:id="rId26"/>
    <p:sldId id="262"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94"/>
    <p:restoredTop sz="93113"/>
  </p:normalViewPr>
  <p:slideViewPr>
    <p:cSldViewPr snapToGrid="0" snapToObjects="1">
      <p:cViewPr>
        <p:scale>
          <a:sx n="73" d="100"/>
          <a:sy n="73" d="100"/>
        </p:scale>
        <p:origin x="-1600" y="520"/>
      </p:cViewPr>
      <p:guideLst/>
    </p:cSldViewPr>
  </p:slid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F18B5-FCB2-DF4F-BEE7-827DD6AF5B35}" type="datetimeFigureOut">
              <a:rPr lang="en-US" smtClean="0"/>
              <a:t>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BFA72-1029-714B-BCA3-2C6EA1A895D6}" type="slidenum">
              <a:rPr lang="en-US" smtClean="0"/>
              <a:t>‹#›</a:t>
            </a:fld>
            <a:endParaRPr lang="en-US"/>
          </a:p>
        </p:txBody>
      </p:sp>
    </p:spTree>
    <p:extLst>
      <p:ext uri="{BB962C8B-B14F-4D97-AF65-F5344CB8AC3E}">
        <p14:creationId xmlns:p14="http://schemas.microsoft.com/office/powerpoint/2010/main" val="167630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5BC117-E0CE-D342-9A5C-BB820E6BC8F3}"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38016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5BC117-E0CE-D342-9A5C-BB820E6BC8F3}"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81323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5BC117-E0CE-D342-9A5C-BB820E6BC8F3}"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40782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5BC117-E0CE-D342-9A5C-BB820E6BC8F3}"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20511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5BC117-E0CE-D342-9A5C-BB820E6BC8F3}"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42717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5BC117-E0CE-D342-9A5C-BB820E6BC8F3}"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316178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5BC117-E0CE-D342-9A5C-BB820E6BC8F3}" type="datetimeFigureOut">
              <a:rPr lang="en-US" smtClean="0"/>
              <a:t>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93700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5BC117-E0CE-D342-9A5C-BB820E6BC8F3}" type="datetimeFigureOut">
              <a:rPr lang="en-US" smtClean="0"/>
              <a:t>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56390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BC117-E0CE-D342-9A5C-BB820E6BC8F3}" type="datetimeFigureOut">
              <a:rPr lang="en-US" smtClean="0"/>
              <a:t>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57526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5BC117-E0CE-D342-9A5C-BB820E6BC8F3}"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132297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5BC117-E0CE-D342-9A5C-BB820E6BC8F3}"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D07D-4C66-9640-B286-DBDC65250A6B}" type="slidenum">
              <a:rPr lang="en-US" smtClean="0"/>
              <a:t>‹#›</a:t>
            </a:fld>
            <a:endParaRPr lang="en-US"/>
          </a:p>
        </p:txBody>
      </p:sp>
    </p:spTree>
    <p:extLst>
      <p:ext uri="{BB962C8B-B14F-4D97-AF65-F5344CB8AC3E}">
        <p14:creationId xmlns:p14="http://schemas.microsoft.com/office/powerpoint/2010/main" val="2147073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BC117-E0CE-D342-9A5C-BB820E6BC8F3}" type="datetimeFigureOut">
              <a:rPr lang="en-US" smtClean="0"/>
              <a:t>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D07D-4C66-9640-B286-DBDC65250A6B}" type="slidenum">
              <a:rPr lang="en-US" smtClean="0"/>
              <a:t>‹#›</a:t>
            </a:fld>
            <a:endParaRPr lang="en-US"/>
          </a:p>
        </p:txBody>
      </p:sp>
    </p:spTree>
    <p:extLst>
      <p:ext uri="{BB962C8B-B14F-4D97-AF65-F5344CB8AC3E}">
        <p14:creationId xmlns:p14="http://schemas.microsoft.com/office/powerpoint/2010/main" val="130969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ray.climate@charter.et" TargetMode="External"/><Relationship Id="rId3" Type="http://schemas.openxmlformats.org/officeDocument/2006/relationships/hyperlink" Target="http://www.centralcoastclimatescience.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aleclimateconnections.org/2017/01/video-why-facts-arent-enoug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centralcoastclimatescience.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faithpowerandlight.org/religious-statements-on-climate-chang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88122" y="2133599"/>
            <a:ext cx="8979877" cy="1376363"/>
          </a:xfrm>
        </p:spPr>
        <p:txBody>
          <a:bodyPr>
            <a:normAutofit/>
          </a:bodyPr>
          <a:lstStyle/>
          <a:p>
            <a:r>
              <a:rPr lang="en-US" sz="3600" dirty="0" smtClean="0"/>
              <a:t>Dealing with Climate Change:</a:t>
            </a:r>
            <a:br>
              <a:rPr lang="en-US" sz="3600" dirty="0" smtClean="0"/>
            </a:br>
            <a:r>
              <a:rPr lang="en-US" sz="3600" b="1" dirty="0" smtClean="0">
                <a:solidFill>
                  <a:srgbClr val="FF0000"/>
                </a:solidFill>
              </a:rPr>
              <a:t>A moral imperative</a:t>
            </a:r>
            <a:endParaRPr lang="en-US" sz="3600" b="1" dirty="0">
              <a:solidFill>
                <a:srgbClr val="FF0000"/>
              </a:solidFill>
            </a:endParaRPr>
          </a:p>
        </p:txBody>
      </p:sp>
      <p:sp>
        <p:nvSpPr>
          <p:cNvPr id="5" name="Subtitle 4"/>
          <p:cNvSpPr>
            <a:spLocks noGrp="1"/>
          </p:cNvSpPr>
          <p:nvPr>
            <p:ph type="subTitle" idx="1"/>
          </p:nvPr>
        </p:nvSpPr>
        <p:spPr>
          <a:xfrm>
            <a:off x="1523999" y="3602037"/>
            <a:ext cx="9284677" cy="2306393"/>
          </a:xfrm>
        </p:spPr>
        <p:txBody>
          <a:bodyPr>
            <a:normAutofit/>
          </a:bodyPr>
          <a:lstStyle/>
          <a:p>
            <a:r>
              <a:rPr lang="en-US" dirty="0" smtClean="0"/>
              <a:t>Cambria Unitarian Universalist Church, Feb. 10, 2019</a:t>
            </a:r>
          </a:p>
          <a:p>
            <a:r>
              <a:rPr lang="en-US" dirty="0" smtClean="0"/>
              <a:t>Dr. Ray Weymann</a:t>
            </a:r>
          </a:p>
          <a:p>
            <a:r>
              <a:rPr lang="en-US" dirty="0" smtClean="0">
                <a:hlinkClick r:id="rId2"/>
              </a:rPr>
              <a:t>ray.climate@charter.et</a:t>
            </a:r>
            <a:endParaRPr lang="en-US" dirty="0" smtClean="0"/>
          </a:p>
          <a:p>
            <a:r>
              <a:rPr lang="en-US" dirty="0" smtClean="0">
                <a:hlinkClick r:id="rId3"/>
              </a:rPr>
              <a:t>www.centralcoastclimatescience.org</a:t>
            </a:r>
            <a:endParaRPr lang="en-US" dirty="0" smtClean="0"/>
          </a:p>
          <a:p>
            <a:endParaRPr lang="en-US" dirty="0" smtClean="0"/>
          </a:p>
          <a:p>
            <a:endParaRPr lang="en-US" dirty="0"/>
          </a:p>
        </p:txBody>
      </p:sp>
    </p:spTree>
    <p:extLst>
      <p:ext uri="{BB962C8B-B14F-4D97-AF65-F5344CB8AC3E}">
        <p14:creationId xmlns:p14="http://schemas.microsoft.com/office/powerpoint/2010/main" val="305636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dirty="0" smtClean="0"/>
              <a:t>The basic science </a:t>
            </a:r>
            <a:br>
              <a:rPr lang="en-US" sz="3200" dirty="0" smtClean="0"/>
            </a:br>
            <a:r>
              <a:rPr lang="en-US" sz="3200" dirty="0" smtClean="0"/>
              <a:t>Common misconceptions</a:t>
            </a:r>
            <a:br>
              <a:rPr lang="en-US" sz="3200" dirty="0" smtClean="0"/>
            </a:br>
            <a:r>
              <a:rPr lang="en-US" sz="3200" b="1" dirty="0" smtClean="0">
                <a:solidFill>
                  <a:srgbClr val="FF0000"/>
                </a:solidFill>
              </a:rPr>
              <a:t>Climate Impacts </a:t>
            </a:r>
            <a:r>
              <a:rPr lang="en-US" sz="3200" dirty="0" smtClean="0"/>
              <a:t/>
            </a:r>
            <a:br>
              <a:rPr lang="en-US" sz="3200" dirty="0" smtClean="0"/>
            </a:br>
            <a:r>
              <a:rPr lang="en-US" sz="3200" dirty="0" smtClean="0"/>
              <a:t>Communicating About Climate Change</a:t>
            </a:r>
            <a:br>
              <a:rPr lang="en-US" sz="3200" dirty="0" smtClean="0"/>
            </a:br>
            <a:r>
              <a:rPr lang="en-US" sz="3200" dirty="0" smtClean="0"/>
              <a:t>What must we do?</a:t>
            </a:r>
            <a:endParaRPr lang="en-US" sz="3200" dirty="0"/>
          </a:p>
        </p:txBody>
      </p:sp>
    </p:spTree>
    <p:extLst>
      <p:ext uri="{BB962C8B-B14F-4D97-AF65-F5344CB8AC3E}">
        <p14:creationId xmlns:p14="http://schemas.microsoft.com/office/powerpoint/2010/main" val="326157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99846" y="1122363"/>
            <a:ext cx="8968154" cy="718160"/>
          </a:xfrm>
        </p:spPr>
        <p:txBody>
          <a:bodyPr>
            <a:normAutofit/>
          </a:bodyPr>
          <a:lstStyle/>
          <a:p>
            <a:r>
              <a:rPr lang="en-US" sz="4000" dirty="0" smtClean="0"/>
              <a:t>Major Climate </a:t>
            </a:r>
            <a:r>
              <a:rPr lang="en-US" sz="4000" smtClean="0"/>
              <a:t>Change Impacts</a:t>
            </a:r>
            <a:endParaRPr lang="en-US" sz="4000" dirty="0"/>
          </a:p>
        </p:txBody>
      </p:sp>
      <p:sp>
        <p:nvSpPr>
          <p:cNvPr id="4" name="Subtitle 3"/>
          <p:cNvSpPr>
            <a:spLocks noGrp="1"/>
          </p:cNvSpPr>
          <p:nvPr>
            <p:ph type="subTitle" idx="1"/>
          </p:nvPr>
        </p:nvSpPr>
        <p:spPr>
          <a:xfrm>
            <a:off x="1301262" y="1840523"/>
            <a:ext cx="9366738" cy="3417277"/>
          </a:xfrm>
        </p:spPr>
        <p:txBody>
          <a:bodyPr>
            <a:normAutofit lnSpcReduction="10000"/>
          </a:bodyPr>
          <a:lstStyle/>
          <a:p>
            <a:pPr marL="342900" indent="-342900" algn="l">
              <a:buFont typeface="Arial" charset="0"/>
              <a:buChar char="•"/>
            </a:pPr>
            <a:r>
              <a:rPr lang="en-US" dirty="0" smtClean="0"/>
              <a:t>Rising Sea Levels</a:t>
            </a:r>
          </a:p>
          <a:p>
            <a:pPr marL="342900" indent="-342900" algn="l">
              <a:buFont typeface="Arial" charset="0"/>
              <a:buChar char="•"/>
            </a:pPr>
            <a:r>
              <a:rPr lang="en-US" dirty="0" smtClean="0"/>
              <a:t>Increasing drought with intervening episodes of flooding</a:t>
            </a:r>
          </a:p>
          <a:p>
            <a:pPr marL="342900" indent="-342900" algn="l">
              <a:buFont typeface="Arial" charset="0"/>
              <a:buChar char="•"/>
            </a:pPr>
            <a:r>
              <a:rPr lang="en-US" dirty="0" smtClean="0"/>
              <a:t>Hot, dry weather</a:t>
            </a:r>
            <a:r>
              <a:rPr lang="en-US" dirty="0">
                <a:sym typeface="Wingdings"/>
              </a:rPr>
              <a:t> </a:t>
            </a:r>
            <a:r>
              <a:rPr lang="en-US" dirty="0" smtClean="0">
                <a:sym typeface="Wingdings"/>
              </a:rPr>
              <a:t>-&gt; Wildfire increases</a:t>
            </a:r>
          </a:p>
          <a:p>
            <a:pPr marL="342900" indent="-342900" algn="l">
              <a:buFont typeface="Arial" charset="0"/>
              <a:buChar char="•"/>
            </a:pPr>
            <a:r>
              <a:rPr lang="en-US" dirty="0" smtClean="0">
                <a:sym typeface="Wingdings"/>
              </a:rPr>
              <a:t>Increasingly severe tropical storms</a:t>
            </a:r>
          </a:p>
          <a:p>
            <a:pPr marL="342900" indent="-342900" algn="l">
              <a:buFont typeface="Arial" charset="0"/>
              <a:buChar char="•"/>
            </a:pPr>
            <a:r>
              <a:rPr lang="en-US" dirty="0" smtClean="0">
                <a:sym typeface="Wingdings"/>
              </a:rPr>
              <a:t>Health Impacts: Air quality, spread of disease-carrying insects</a:t>
            </a:r>
          </a:p>
          <a:p>
            <a:pPr marL="342900" indent="-342900" algn="l">
              <a:buFont typeface="Arial" charset="0"/>
              <a:buChar char="•"/>
            </a:pPr>
            <a:r>
              <a:rPr lang="en-US" dirty="0" smtClean="0">
                <a:sym typeface="Wingdings"/>
              </a:rPr>
              <a:t>Melting glaciers and impact on fresh water</a:t>
            </a:r>
          </a:p>
          <a:p>
            <a:pPr marL="342900" indent="-342900" algn="l">
              <a:buFont typeface="Arial" charset="0"/>
              <a:buChar char="•"/>
            </a:pPr>
            <a:r>
              <a:rPr lang="en-US" dirty="0" smtClean="0">
                <a:sym typeface="Wingdings"/>
              </a:rPr>
              <a:t>Shifting rainfall patterns, heat, floods: Food supply impacts</a:t>
            </a:r>
          </a:p>
          <a:p>
            <a:pPr marL="342900" indent="-342900" algn="l">
              <a:buFont typeface="Arial" charset="0"/>
              <a:buChar char="•"/>
            </a:pPr>
            <a:r>
              <a:rPr lang="en-US" dirty="0" smtClean="0">
                <a:sym typeface="Wingdings"/>
              </a:rPr>
              <a:t>Major loss of species; ocean ‘acidification’</a:t>
            </a:r>
            <a:endParaRPr lang="en-US" dirty="0"/>
          </a:p>
        </p:txBody>
      </p:sp>
    </p:spTree>
    <p:extLst>
      <p:ext uri="{BB962C8B-B14F-4D97-AF65-F5344CB8AC3E}">
        <p14:creationId xmlns:p14="http://schemas.microsoft.com/office/powerpoint/2010/main" val="1350347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2136" y="1825625"/>
            <a:ext cx="6547727" cy="4351338"/>
          </a:xfrm>
        </p:spPr>
      </p:pic>
    </p:spTree>
    <p:extLst>
      <p:ext uri="{BB962C8B-B14F-4D97-AF65-F5344CB8AC3E}">
        <p14:creationId xmlns:p14="http://schemas.microsoft.com/office/powerpoint/2010/main" val="1015666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3400" y="1893094"/>
            <a:ext cx="6045200" cy="4216400"/>
          </a:xfrm>
        </p:spPr>
      </p:pic>
    </p:spTree>
    <p:extLst>
      <p:ext uri="{BB962C8B-B14F-4D97-AF65-F5344CB8AC3E}">
        <p14:creationId xmlns:p14="http://schemas.microsoft.com/office/powerpoint/2010/main" val="210320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dirty="0" smtClean="0"/>
              <a:t>The basic science </a:t>
            </a:r>
            <a:br>
              <a:rPr lang="en-US" sz="3200" dirty="0" smtClean="0"/>
            </a:br>
            <a:r>
              <a:rPr lang="en-US" sz="3200" dirty="0" smtClean="0"/>
              <a:t>Common misconceptions</a:t>
            </a:r>
            <a:br>
              <a:rPr lang="en-US" sz="3200" dirty="0" smtClean="0"/>
            </a:br>
            <a:r>
              <a:rPr lang="en-US" sz="3200" dirty="0" smtClean="0"/>
              <a:t>Climate Impacts </a:t>
            </a:r>
            <a:br>
              <a:rPr lang="en-US" sz="3200" dirty="0" smtClean="0"/>
            </a:br>
            <a:r>
              <a:rPr lang="en-US" sz="3200" b="1" dirty="0" smtClean="0">
                <a:solidFill>
                  <a:srgbClr val="FF0000"/>
                </a:solidFill>
              </a:rPr>
              <a:t>Communicating About Climate Change</a:t>
            </a:r>
            <a:r>
              <a:rPr lang="en-US" sz="3200" dirty="0" smtClean="0"/>
              <a:t/>
            </a:r>
            <a:br>
              <a:rPr lang="en-US" sz="3200" dirty="0" smtClean="0"/>
            </a:br>
            <a:r>
              <a:rPr lang="en-US" sz="3200" dirty="0" smtClean="0"/>
              <a:t>What must we do?</a:t>
            </a:r>
            <a:endParaRPr lang="en-US" sz="3200" dirty="0"/>
          </a:p>
        </p:txBody>
      </p:sp>
    </p:spTree>
    <p:extLst>
      <p:ext uri="{BB962C8B-B14F-4D97-AF65-F5344CB8AC3E}">
        <p14:creationId xmlns:p14="http://schemas.microsoft.com/office/powerpoint/2010/main" val="1659883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365125"/>
            <a:ext cx="10603523" cy="4113090"/>
          </a:xfrm>
        </p:spPr>
        <p:txBody>
          <a:bodyPr>
            <a:normAutofit/>
          </a:bodyPr>
          <a:lstStyle/>
          <a:p>
            <a:pPr algn="ctr"/>
            <a:r>
              <a:rPr lang="en-US" b="1" dirty="0">
                <a:solidFill>
                  <a:srgbClr val="0070C0"/>
                </a:solidFill>
              </a:rPr>
              <a:t>A</a:t>
            </a:r>
            <a:r>
              <a:rPr lang="en-US" b="1" dirty="0" smtClean="0">
                <a:solidFill>
                  <a:srgbClr val="0070C0"/>
                </a:solidFill>
              </a:rPr>
              <a:t>dvice on communicating climate science:</a:t>
            </a:r>
            <a:br>
              <a:rPr lang="en-US" b="1" dirty="0" smtClean="0">
                <a:solidFill>
                  <a:srgbClr val="0070C0"/>
                </a:solidFill>
              </a:rPr>
            </a:br>
            <a:r>
              <a:rPr lang="en-US" b="1" dirty="0" smtClean="0">
                <a:solidFill>
                  <a:srgbClr val="0070C0"/>
                </a:solidFill>
              </a:rPr>
              <a:t/>
            </a:r>
            <a:br>
              <a:rPr lang="en-US" b="1" dirty="0" smtClean="0">
                <a:solidFill>
                  <a:srgbClr val="0070C0"/>
                </a:solidFill>
              </a:rPr>
            </a:br>
            <a:r>
              <a:rPr lang="en-US" b="1" dirty="0" smtClean="0">
                <a:solidFill>
                  <a:srgbClr val="0070C0"/>
                </a:solidFill>
              </a:rPr>
              <a:t>Know your audience!</a:t>
            </a:r>
            <a:endParaRPr lang="en-US" b="1" dirty="0">
              <a:solidFill>
                <a:srgbClr val="0070C0"/>
              </a:solidFill>
            </a:endParaRPr>
          </a:p>
        </p:txBody>
      </p:sp>
    </p:spTree>
    <p:extLst>
      <p:ext uri="{BB962C8B-B14F-4D97-AF65-F5344CB8AC3E}">
        <p14:creationId xmlns:p14="http://schemas.microsoft.com/office/powerpoint/2010/main" val="1231961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600" dirty="0" smtClean="0"/>
              <a:t>To hard core climate deniers:</a:t>
            </a:r>
          </a:p>
          <a:p>
            <a:pPr marL="0" indent="0">
              <a:buNone/>
            </a:pPr>
            <a:r>
              <a:rPr lang="en-US" sz="3600" dirty="0" smtClean="0"/>
              <a:t> (slight flippancy department)</a:t>
            </a:r>
            <a:endParaRPr lang="en-US" sz="3600" dirty="0"/>
          </a:p>
        </p:txBody>
      </p:sp>
    </p:spTree>
    <p:extLst>
      <p:ext uri="{BB962C8B-B14F-4D97-AF65-F5344CB8AC3E}">
        <p14:creationId xmlns:p14="http://schemas.microsoft.com/office/powerpoint/2010/main" val="1509082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600" dirty="0" smtClean="0"/>
              <a:t>To hard core climate deniers</a:t>
            </a:r>
          </a:p>
          <a:p>
            <a:pPr marL="0" indent="0">
              <a:buNone/>
            </a:pPr>
            <a:r>
              <a:rPr lang="en-US" sz="3600" dirty="0" smtClean="0"/>
              <a:t> (slight flippancy department)</a:t>
            </a:r>
            <a:endParaRPr lang="en-US" sz="3600" dirty="0"/>
          </a:p>
          <a:p>
            <a:pPr marL="0" indent="0">
              <a:buNone/>
            </a:pPr>
            <a:endParaRPr lang="en-US" sz="3600" dirty="0" smtClean="0"/>
          </a:p>
          <a:p>
            <a:pPr marL="0" indent="0" algn="ctr">
              <a:buNone/>
            </a:pPr>
            <a:r>
              <a:rPr lang="en-US" sz="4400" dirty="0" smtClean="0">
                <a:solidFill>
                  <a:srgbClr val="FF0000"/>
                </a:solidFill>
              </a:rPr>
              <a:t>SAVE YOUR BREATH</a:t>
            </a:r>
            <a:endParaRPr lang="en-US" sz="4400" dirty="0">
              <a:solidFill>
                <a:srgbClr val="FF0000"/>
              </a:solidFill>
            </a:endParaRPr>
          </a:p>
        </p:txBody>
      </p:sp>
    </p:spTree>
    <p:extLst>
      <p:ext uri="{BB962C8B-B14F-4D97-AF65-F5344CB8AC3E}">
        <p14:creationId xmlns:p14="http://schemas.microsoft.com/office/powerpoint/2010/main" val="632857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600" dirty="0" smtClean="0"/>
              <a:t>To conservative skeptics, but not hard-core deniers</a:t>
            </a:r>
          </a:p>
        </p:txBody>
      </p:sp>
    </p:spTree>
    <p:extLst>
      <p:ext uri="{BB962C8B-B14F-4D97-AF65-F5344CB8AC3E}">
        <p14:creationId xmlns:p14="http://schemas.microsoft.com/office/powerpoint/2010/main" val="274322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932" y="650929"/>
            <a:ext cx="10733868" cy="5129939"/>
          </a:xfrm>
        </p:spPr>
        <p:txBody>
          <a:bodyPr>
            <a:normAutofit fontScale="90000"/>
          </a:bodyPr>
          <a:lstStyle/>
          <a:p>
            <a:r>
              <a:rPr lang="en-US" sz="3200" dirty="0" smtClean="0"/>
              <a:t>* Establish a non-climate-related personal bond</a:t>
            </a:r>
            <a:br>
              <a:rPr lang="en-US" sz="3200" dirty="0" smtClean="0"/>
            </a:br>
            <a:r>
              <a:rPr lang="en-US" sz="3200" dirty="0" smtClean="0"/>
              <a:t>* Find </a:t>
            </a:r>
            <a:r>
              <a:rPr lang="en-US" sz="3200" dirty="0"/>
              <a:t>climate-affected things in common (but don’t fake it</a:t>
            </a:r>
            <a:r>
              <a:rPr lang="en-US" sz="3200" dirty="0" smtClean="0"/>
              <a:t>)</a:t>
            </a:r>
            <a:br>
              <a:rPr lang="en-US" sz="3200" dirty="0" smtClean="0"/>
            </a:br>
            <a:r>
              <a:rPr lang="en-US" sz="3200" dirty="0" smtClean="0"/>
              <a:t>e.g. hunting and fishing </a:t>
            </a:r>
            <a:br>
              <a:rPr lang="en-US" sz="3200" dirty="0" smtClean="0"/>
            </a:br>
            <a:r>
              <a:rPr lang="en-US" sz="3200" dirty="0" smtClean="0"/>
              <a:t>* National Security Interests (arctic ocean, failed states; military infrastructure)</a:t>
            </a:r>
            <a:br>
              <a:rPr lang="en-US" sz="3200" dirty="0" smtClean="0"/>
            </a:br>
            <a:r>
              <a:rPr lang="en-US" sz="3200" dirty="0" smtClean="0"/>
              <a:t>* Free-market solutions and economic opportunities</a:t>
            </a:r>
            <a:br>
              <a:rPr lang="en-US" sz="3200" dirty="0" smtClean="0"/>
            </a:br>
            <a:r>
              <a:rPr lang="en-US" sz="3200" dirty="0" smtClean="0"/>
              <a:t>* High-tech appeal: EVs, Nuclear Energy; Geo-Engineering (but risky)</a:t>
            </a:r>
            <a:br>
              <a:rPr lang="en-US" sz="3200" dirty="0" smtClean="0"/>
            </a:br>
            <a:r>
              <a:rPr lang="en-US" sz="3200" dirty="0" smtClean="0"/>
              <a:t>* Quotes &amp; Examples from those of their “tribe”. (</a:t>
            </a:r>
            <a:r>
              <a:rPr lang="en-US" sz="3200" dirty="0" err="1" smtClean="0"/>
              <a:t>Inglis</a:t>
            </a:r>
            <a:r>
              <a:rPr lang="en-US" sz="3200" dirty="0" smtClean="0"/>
              <a:t>; Paulson)</a:t>
            </a:r>
            <a:br>
              <a:rPr lang="en-US" sz="3200" dirty="0" smtClean="0"/>
            </a:br>
            <a:r>
              <a:rPr lang="en-US" sz="3200" dirty="0" smtClean="0"/>
              <a:t>A great video illustrating this approach:</a:t>
            </a:r>
            <a:br>
              <a:rPr lang="en-US" sz="3200" dirty="0" smtClean="0"/>
            </a:br>
            <a:r>
              <a:rPr lang="en-US" sz="2800" u="sng" dirty="0">
                <a:hlinkClick r:id="rId2"/>
              </a:rPr>
              <a:t>https://www.yaleclimateconnections.org/2017/01/video-why-facts-arent-enough/</a:t>
            </a:r>
            <a:r>
              <a:rPr lang="en-US" sz="2800" dirty="0"/>
              <a:t/>
            </a:r>
            <a:br>
              <a:rPr lang="en-US" sz="2800" dirty="0"/>
            </a:br>
            <a:r>
              <a:rPr lang="en-US" sz="3200" dirty="0"/>
              <a:t/>
            </a:r>
            <a:br>
              <a:rPr lang="en-US" sz="3200" dirty="0"/>
            </a:br>
            <a:endParaRPr lang="en-US" sz="3200" dirty="0"/>
          </a:p>
        </p:txBody>
      </p:sp>
    </p:spTree>
    <p:extLst>
      <p:ext uri="{BB962C8B-B14F-4D97-AF65-F5344CB8AC3E}">
        <p14:creationId xmlns:p14="http://schemas.microsoft.com/office/powerpoint/2010/main" val="1120788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dirty="0" smtClean="0"/>
              <a:t>The basic science </a:t>
            </a:r>
            <a:br>
              <a:rPr lang="en-US" sz="3200" dirty="0" smtClean="0"/>
            </a:br>
            <a:r>
              <a:rPr lang="en-US" sz="3200" dirty="0" smtClean="0"/>
              <a:t>Common misconceptions</a:t>
            </a:r>
            <a:br>
              <a:rPr lang="en-US" sz="3200" dirty="0" smtClean="0"/>
            </a:br>
            <a:r>
              <a:rPr lang="en-US" sz="3200" dirty="0" smtClean="0"/>
              <a:t>Climate Impacts </a:t>
            </a:r>
            <a:br>
              <a:rPr lang="en-US" sz="3200" dirty="0" smtClean="0"/>
            </a:br>
            <a:r>
              <a:rPr lang="en-US" sz="3200" dirty="0" smtClean="0"/>
              <a:t>Communicating About Climate Change</a:t>
            </a:r>
            <a:br>
              <a:rPr lang="en-US" sz="3200" dirty="0" smtClean="0"/>
            </a:br>
            <a:r>
              <a:rPr lang="en-US" sz="3200" dirty="0" smtClean="0"/>
              <a:t>What must we do?</a:t>
            </a:r>
            <a:br>
              <a:rPr lang="en-US" sz="3200" dirty="0" smtClean="0"/>
            </a:br>
            <a:r>
              <a:rPr lang="en-US" sz="3200" dirty="0" smtClean="0"/>
              <a:t/>
            </a:r>
            <a:br>
              <a:rPr lang="en-US" sz="3200" dirty="0" smtClean="0"/>
            </a:br>
            <a:r>
              <a:rPr lang="en-US" sz="3200" b="1" dirty="0" smtClean="0">
                <a:solidFill>
                  <a:srgbClr val="FF0000"/>
                </a:solidFill>
              </a:rPr>
              <a:t>Note: Text and slides for this presentation will be posted under </a:t>
            </a:r>
            <a:r>
              <a:rPr lang="en-US" sz="3200" b="1" u="sng" dirty="0" smtClean="0">
                <a:solidFill>
                  <a:srgbClr val="FF0000"/>
                </a:solidFill>
              </a:rPr>
              <a:t>Essays</a:t>
            </a:r>
            <a:r>
              <a:rPr lang="en-US" sz="3200" b="1" dirty="0" smtClean="0">
                <a:solidFill>
                  <a:srgbClr val="FF0000"/>
                </a:solidFill>
              </a:rPr>
              <a:t> on the central coast climate science website:</a:t>
            </a:r>
            <a:br>
              <a:rPr lang="en-US" sz="3200" b="1" dirty="0" smtClean="0">
                <a:solidFill>
                  <a:srgbClr val="FF0000"/>
                </a:solidFill>
              </a:rPr>
            </a:br>
            <a:r>
              <a:rPr lang="en-US" sz="3200" dirty="0">
                <a:hlinkClick r:id="rId2"/>
              </a:rPr>
              <a:t>www.centralcoastclimatescience.org</a:t>
            </a:r>
            <a:r>
              <a:rPr lang="en-US" sz="3200" dirty="0"/>
              <a:t/>
            </a:r>
            <a:br>
              <a:rPr lang="en-US" sz="3200" dirty="0"/>
            </a:br>
            <a:endParaRPr lang="en-US" sz="3200" b="1" dirty="0">
              <a:solidFill>
                <a:srgbClr val="FF0000"/>
              </a:solidFill>
            </a:endParaRPr>
          </a:p>
        </p:txBody>
      </p:sp>
    </p:spTree>
    <p:extLst>
      <p:ext uri="{BB962C8B-B14F-4D97-AF65-F5344CB8AC3E}">
        <p14:creationId xmlns:p14="http://schemas.microsoft.com/office/powerpoint/2010/main" val="1800234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600" smtClean="0"/>
              <a:t>To the open-minded, but un- or </a:t>
            </a:r>
            <a:r>
              <a:rPr lang="en-US" sz="3600" err="1" smtClean="0"/>
              <a:t>mis</a:t>
            </a:r>
            <a:r>
              <a:rPr lang="en-US" sz="3600" smtClean="0"/>
              <a:t>-informed:</a:t>
            </a:r>
          </a:p>
        </p:txBody>
      </p:sp>
    </p:spTree>
    <p:extLst>
      <p:ext uri="{BB962C8B-B14F-4D97-AF65-F5344CB8AC3E}">
        <p14:creationId xmlns:p14="http://schemas.microsoft.com/office/powerpoint/2010/main" val="1774464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Responding to Myths and Misconceptions</a:t>
            </a:r>
            <a:endParaRPr lang="en-US"/>
          </a:p>
        </p:txBody>
      </p:sp>
      <p:sp>
        <p:nvSpPr>
          <p:cNvPr id="3" name="Content Placeholder 2"/>
          <p:cNvSpPr>
            <a:spLocks noGrp="1"/>
          </p:cNvSpPr>
          <p:nvPr>
            <p:ph idx="1"/>
          </p:nvPr>
        </p:nvSpPr>
        <p:spPr/>
        <p:txBody>
          <a:bodyPr/>
          <a:lstStyle/>
          <a:p>
            <a:r>
              <a:rPr lang="en-US" b="1" dirty="0" smtClean="0"/>
              <a:t>The “inoculation” procedure:</a:t>
            </a:r>
          </a:p>
          <a:p>
            <a:endParaRPr lang="en-US" dirty="0"/>
          </a:p>
          <a:p>
            <a:pPr marL="514350" indent="-514350">
              <a:buAutoNum type="arabicParenR"/>
            </a:pPr>
            <a:r>
              <a:rPr lang="en-US" dirty="0" smtClean="0"/>
              <a:t>FIRST state the factual situation and THEN explain that this is frequently misunderstood</a:t>
            </a:r>
          </a:p>
          <a:p>
            <a:pPr marL="514350" indent="-514350">
              <a:buAutoNum type="arabicParenR"/>
            </a:pPr>
            <a:r>
              <a:rPr lang="en-US" dirty="0" smtClean="0"/>
              <a:t>Briefly state the myth and emphasize that it is myth</a:t>
            </a:r>
          </a:p>
          <a:p>
            <a:pPr marL="514350" indent="-514350">
              <a:buAutoNum type="arabicParenR"/>
            </a:pPr>
            <a:r>
              <a:rPr lang="en-US" dirty="0" smtClean="0"/>
              <a:t>Elaborate on the scientific fact</a:t>
            </a:r>
            <a:endParaRPr lang="en-US" dirty="0"/>
          </a:p>
          <a:p>
            <a:pPr marL="0" indent="0">
              <a:buNone/>
            </a:pPr>
            <a:r>
              <a:rPr lang="en-US" dirty="0" smtClean="0"/>
              <a:t>(If this procedure is not followed, people often remember the myth as fact!</a:t>
            </a:r>
            <a:r>
              <a:rPr lang="en-US" dirty="0"/>
              <a:t> </a:t>
            </a:r>
            <a:r>
              <a:rPr lang="en-US" dirty="0" smtClean="0"/>
              <a:t>EXAMPLE: “It</a:t>
            </a:r>
            <a:r>
              <a:rPr lang="uk-UA" dirty="0" smtClean="0"/>
              <a:t>’</a:t>
            </a:r>
            <a:r>
              <a:rPr lang="en-US" dirty="0" smtClean="0"/>
              <a:t>s the sun”</a:t>
            </a:r>
            <a:endParaRPr lang="en-US" dirty="0"/>
          </a:p>
        </p:txBody>
      </p:sp>
    </p:spTree>
    <p:extLst>
      <p:ext uri="{BB962C8B-B14F-4D97-AF65-F5344CB8AC3E}">
        <p14:creationId xmlns:p14="http://schemas.microsoft.com/office/powerpoint/2010/main" val="624502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Responding to Myths and Misconceptions</a:t>
            </a:r>
            <a:endParaRPr lang="en-US"/>
          </a:p>
        </p:txBody>
      </p:sp>
      <p:sp>
        <p:nvSpPr>
          <p:cNvPr id="3" name="Content Placeholder 2"/>
          <p:cNvSpPr>
            <a:spLocks noGrp="1"/>
          </p:cNvSpPr>
          <p:nvPr>
            <p:ph idx="1"/>
          </p:nvPr>
        </p:nvSpPr>
        <p:spPr/>
        <p:txBody>
          <a:bodyPr/>
          <a:lstStyle/>
          <a:p>
            <a:r>
              <a:rPr lang="en-US" b="1" dirty="0" smtClean="0"/>
              <a:t>The Scientific Consensus </a:t>
            </a:r>
          </a:p>
          <a:p>
            <a:pPr marL="0" indent="0">
              <a:buNone/>
            </a:pPr>
            <a:r>
              <a:rPr lang="en-US" dirty="0" smtClean="0"/>
              <a:t>Due to deliberate efforts by the fossil fuel industry and their think tanks, many citizens still feel that there is significant disagreement among RESEARCH CLIMATE SCIENTISTS about humans causing global warming. THERE IS NOT! 98% agree on what I have presented.</a:t>
            </a:r>
          </a:p>
          <a:p>
            <a:pPr marL="0" indent="0">
              <a:buNone/>
            </a:pPr>
            <a:r>
              <a:rPr lang="en-US" dirty="0" smtClean="0"/>
              <a:t>Knowing such a consensus exists is important information to many of the uninformed: If 98 doctors said  your child has appendicitis and 2 said not to worry, it’s just a tummy ache, what would you do?</a:t>
            </a:r>
            <a:endParaRPr lang="en-US" dirty="0"/>
          </a:p>
        </p:txBody>
      </p:sp>
    </p:spTree>
    <p:extLst>
      <p:ext uri="{BB962C8B-B14F-4D97-AF65-F5344CB8AC3E}">
        <p14:creationId xmlns:p14="http://schemas.microsoft.com/office/powerpoint/2010/main" val="1549224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5"/>
            <a:ext cx="10515600" cy="1325563"/>
          </a:xfrm>
        </p:spPr>
        <p:txBody>
          <a:bodyPr/>
          <a:lstStyle/>
          <a:p>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600" smtClean="0"/>
              <a:t>To those who object on religious grounds</a:t>
            </a:r>
          </a:p>
          <a:p>
            <a:pPr marL="0" indent="0">
              <a:buNone/>
            </a:pPr>
            <a:endParaRPr lang="en-US" sz="3600" smtClean="0"/>
          </a:p>
        </p:txBody>
      </p:sp>
    </p:spTree>
    <p:extLst>
      <p:ext uri="{BB962C8B-B14F-4D97-AF65-F5344CB8AC3E}">
        <p14:creationId xmlns:p14="http://schemas.microsoft.com/office/powerpoint/2010/main" val="1631988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occasional religious objection: “It is fore-ordained</a:t>
            </a:r>
            <a:r>
              <a:rPr lang="is-IS" dirty="0" smtClean="0"/>
              <a:t>…”</a:t>
            </a:r>
            <a:endParaRPr lang="en-US" dirty="0"/>
          </a:p>
        </p:txBody>
      </p:sp>
      <p:sp>
        <p:nvSpPr>
          <p:cNvPr id="3" name="Content Placeholder 2"/>
          <p:cNvSpPr>
            <a:spLocks noGrp="1"/>
          </p:cNvSpPr>
          <p:nvPr>
            <p:ph idx="1"/>
          </p:nvPr>
        </p:nvSpPr>
        <p:spPr/>
        <p:txBody>
          <a:bodyPr/>
          <a:lstStyle/>
          <a:p>
            <a:pPr marL="0" indent="0">
              <a:buNone/>
            </a:pPr>
            <a:r>
              <a:rPr lang="en-US" smtClean="0"/>
              <a:t>2 Peter </a:t>
            </a:r>
            <a:r>
              <a:rPr lang="en-US"/>
              <a:t>3:10: </a:t>
            </a:r>
            <a:endParaRPr lang="en-US" smtClean="0"/>
          </a:p>
          <a:p>
            <a:pPr marL="0" indent="0">
              <a:buNone/>
            </a:pPr>
            <a:r>
              <a:rPr lang="en-US" smtClean="0"/>
              <a:t>“But </a:t>
            </a:r>
            <a:r>
              <a:rPr lang="en-US"/>
              <a:t>the day of the Lord shall come as a thief, in which the heavens shall pass away with great violence, and the elements shall be melted with heat, and the earth, and the works that are in it, shall be burnt up</a:t>
            </a:r>
            <a:r>
              <a:rPr lang="en-US" smtClean="0"/>
              <a:t>.”</a:t>
            </a:r>
            <a:endParaRPr lang="en-US"/>
          </a:p>
        </p:txBody>
      </p:sp>
    </p:spTree>
    <p:extLst>
      <p:ext uri="{BB962C8B-B14F-4D97-AF65-F5344CB8AC3E}">
        <p14:creationId xmlns:p14="http://schemas.microsoft.com/office/powerpoint/2010/main" val="915349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397" y="365126"/>
            <a:ext cx="10408402" cy="828244"/>
          </a:xfrm>
        </p:spPr>
        <p:txBody>
          <a:bodyPr>
            <a:normAutofit/>
          </a:bodyPr>
          <a:lstStyle/>
          <a:p>
            <a:r>
              <a:rPr lang="en-US" sz="2800" b="1" u="sng">
                <a:solidFill>
                  <a:srgbClr val="0070C0"/>
                </a:solidFill>
              </a:rPr>
              <a:t>http://</a:t>
            </a:r>
            <a:r>
              <a:rPr lang="en-US" sz="2800" b="1" u="sng" err="1">
                <a:solidFill>
                  <a:srgbClr val="0070C0"/>
                </a:solidFill>
              </a:rPr>
              <a:t>www.christiansandclimate.org</a:t>
            </a:r>
            <a:r>
              <a:rPr lang="en-US" sz="2800" b="1" u="sng">
                <a:solidFill>
                  <a:srgbClr val="0070C0"/>
                </a:solidFill>
              </a:rPr>
              <a:t>/statement/</a:t>
            </a:r>
          </a:p>
        </p:txBody>
      </p:sp>
      <p:sp>
        <p:nvSpPr>
          <p:cNvPr id="3" name="Content Placeholder 2"/>
          <p:cNvSpPr>
            <a:spLocks noGrp="1"/>
          </p:cNvSpPr>
          <p:nvPr>
            <p:ph idx="1"/>
          </p:nvPr>
        </p:nvSpPr>
        <p:spPr>
          <a:xfrm>
            <a:off x="728421" y="1334124"/>
            <a:ext cx="10903946" cy="6368533"/>
          </a:xfrm>
        </p:spPr>
        <p:txBody>
          <a:bodyPr/>
          <a:lstStyle/>
          <a:p>
            <a:pPr marL="0" indent="0">
              <a:buNone/>
            </a:pPr>
            <a:r>
              <a:rPr lang="en-US" dirty="0" smtClean="0"/>
              <a:t>Excerpts from </a:t>
            </a:r>
            <a:r>
              <a:rPr lang="en-US" b="1" dirty="0" smtClean="0">
                <a:solidFill>
                  <a:srgbClr val="FF0000"/>
                </a:solidFill>
              </a:rPr>
              <a:t>“</a:t>
            </a:r>
            <a:r>
              <a:rPr lang="en-US" b="1" dirty="0">
                <a:solidFill>
                  <a:srgbClr val="FF0000"/>
                </a:solidFill>
              </a:rPr>
              <a:t>Evangelical Climate </a:t>
            </a:r>
            <a:r>
              <a:rPr lang="en-US" b="1" dirty="0" smtClean="0">
                <a:solidFill>
                  <a:srgbClr val="FF0000"/>
                </a:solidFill>
              </a:rPr>
              <a:t>Initiative: </a:t>
            </a:r>
            <a:r>
              <a:rPr lang="en-US" sz="2800" b="1" dirty="0" smtClean="0">
                <a:solidFill>
                  <a:srgbClr val="FF0000"/>
                </a:solidFill>
              </a:rPr>
              <a:t>Climate </a:t>
            </a:r>
            <a:r>
              <a:rPr lang="en-US" sz="2800" b="1" dirty="0">
                <a:solidFill>
                  <a:srgbClr val="FF0000"/>
                </a:solidFill>
              </a:rPr>
              <a:t>Change: An Evangelical Call to </a:t>
            </a:r>
            <a:r>
              <a:rPr lang="en-US" sz="2800" b="1" dirty="0" smtClean="0">
                <a:solidFill>
                  <a:srgbClr val="FF0000"/>
                </a:solidFill>
              </a:rPr>
              <a:t>Action:</a:t>
            </a:r>
            <a:r>
              <a:rPr lang="en-US" b="1" dirty="0">
                <a:solidFill>
                  <a:srgbClr val="FF0000"/>
                </a:solidFill>
              </a:rPr>
              <a:t> </a:t>
            </a:r>
            <a:r>
              <a:rPr lang="en-US" b="1" dirty="0" smtClean="0">
                <a:solidFill>
                  <a:srgbClr val="FF0000"/>
                </a:solidFill>
              </a:rPr>
              <a:t>“</a:t>
            </a:r>
            <a:r>
              <a:rPr lang="en-US" dirty="0" smtClean="0"/>
              <a:t>We </a:t>
            </a:r>
            <a:r>
              <a:rPr lang="en-US" dirty="0"/>
              <a:t>commend the 4</a:t>
            </a:r>
            <a:r>
              <a:rPr lang="en-US" dirty="0" smtClean="0"/>
              <a:t> </a:t>
            </a:r>
            <a:r>
              <a:rPr lang="en-US" dirty="0"/>
              <a:t>simple but urgent claims offered in this document to </a:t>
            </a:r>
            <a:r>
              <a:rPr lang="is-IS" dirty="0" smtClean="0"/>
              <a:t>… </a:t>
            </a:r>
            <a:r>
              <a:rPr lang="en-US" dirty="0" smtClean="0"/>
              <a:t>our </a:t>
            </a:r>
            <a:r>
              <a:rPr lang="en-US" dirty="0"/>
              <a:t>brothers and sisters in the Christian community, and urge all to take the appropriate </a:t>
            </a:r>
            <a:r>
              <a:rPr lang="en-US" dirty="0" smtClean="0"/>
              <a:t>actions</a:t>
            </a:r>
            <a:r>
              <a:rPr lang="is-IS" dirty="0" smtClean="0"/>
              <a:t>…”</a:t>
            </a:r>
            <a:endParaRPr lang="en-US" dirty="0"/>
          </a:p>
          <a:p>
            <a:r>
              <a:rPr lang="en-US" b="1" dirty="0"/>
              <a:t>CLAIM 1: Human-Induced Climate Change is Real</a:t>
            </a:r>
          </a:p>
          <a:p>
            <a:r>
              <a:rPr lang="en-US" b="1" dirty="0"/>
              <a:t>CLAIM 2: The Consequences of Climate Change Will Be Significant, and Will Hit the Poor the Hardest</a:t>
            </a:r>
          </a:p>
          <a:p>
            <a:r>
              <a:rPr lang="en-US" b="1" dirty="0"/>
              <a:t>CLAIM 3: Christian Moral Convictions Demand Our Response to the Climate Change Problem</a:t>
            </a:r>
          </a:p>
          <a:p>
            <a:r>
              <a:rPr lang="en-US" b="1" dirty="0"/>
              <a:t>CLAIM 4: </a:t>
            </a:r>
            <a:r>
              <a:rPr lang="en-US" b="1" dirty="0">
                <a:solidFill>
                  <a:srgbClr val="FF0000"/>
                </a:solidFill>
              </a:rPr>
              <a:t>The need to act now is urgent. Governments, businesses, churches, and individuals all have a role to play in addressing climate </a:t>
            </a:r>
            <a:r>
              <a:rPr lang="en-US" b="1" dirty="0" smtClean="0">
                <a:solidFill>
                  <a:srgbClr val="FF0000"/>
                </a:solidFill>
              </a:rPr>
              <a:t>change—starting </a:t>
            </a:r>
            <a:r>
              <a:rPr lang="en-US" b="1" dirty="0">
                <a:solidFill>
                  <a:srgbClr val="FF0000"/>
                </a:solidFill>
              </a:rPr>
              <a:t>now.</a:t>
            </a:r>
          </a:p>
          <a:p>
            <a:endParaRPr lang="en-US" b="1" dirty="0"/>
          </a:p>
          <a:p>
            <a:endParaRPr lang="en-US" sz="2800" b="1" dirty="0"/>
          </a:p>
          <a:p>
            <a:endParaRPr lang="en-US" dirty="0"/>
          </a:p>
        </p:txBody>
      </p:sp>
    </p:spTree>
    <p:extLst>
      <p:ext uri="{BB962C8B-B14F-4D97-AF65-F5344CB8AC3E}">
        <p14:creationId xmlns:p14="http://schemas.microsoft.com/office/powerpoint/2010/main" val="1541777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Religious Statements on</a:t>
            </a:r>
            <a:br>
              <a:rPr lang="en-US" smtClean="0"/>
            </a:br>
            <a:r>
              <a:rPr lang="en-US" smtClean="0"/>
              <a:t>Climate Change</a:t>
            </a:r>
            <a:endParaRPr lang="en-US"/>
          </a:p>
        </p:txBody>
      </p:sp>
      <p:sp>
        <p:nvSpPr>
          <p:cNvPr id="3" name="Content Placeholder 2"/>
          <p:cNvSpPr>
            <a:spLocks noGrp="1"/>
          </p:cNvSpPr>
          <p:nvPr>
            <p:ph idx="1"/>
          </p:nvPr>
        </p:nvSpPr>
        <p:spPr/>
        <p:txBody>
          <a:bodyPr/>
          <a:lstStyle/>
          <a:p>
            <a:pPr marL="0" indent="0">
              <a:buNone/>
            </a:pPr>
            <a:r>
              <a:rPr lang="en-US" smtClean="0"/>
              <a:t>This website has links to nearly every major religious faith, including many Christian denominations:</a:t>
            </a:r>
          </a:p>
          <a:p>
            <a:pPr marL="0" indent="0">
              <a:buNone/>
            </a:pPr>
            <a:r>
              <a:rPr lang="en-US" smtClean="0">
                <a:hlinkClick r:id="rId2"/>
              </a:rPr>
              <a:t>http://www.interfaithpowerandlight.org/religious-statements-on-climate-change/</a:t>
            </a:r>
            <a:endParaRPr lang="en-US"/>
          </a:p>
        </p:txBody>
      </p:sp>
    </p:spTree>
    <p:extLst>
      <p:ext uri="{BB962C8B-B14F-4D97-AF65-F5344CB8AC3E}">
        <p14:creationId xmlns:p14="http://schemas.microsoft.com/office/powerpoint/2010/main" val="787920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dirty="0" smtClean="0"/>
              <a:t>The basic science </a:t>
            </a:r>
            <a:br>
              <a:rPr lang="en-US" sz="3200" dirty="0" smtClean="0"/>
            </a:br>
            <a:r>
              <a:rPr lang="en-US" sz="3200" dirty="0" smtClean="0"/>
              <a:t>Common misconceptions</a:t>
            </a:r>
            <a:br>
              <a:rPr lang="en-US" sz="3200" dirty="0" smtClean="0"/>
            </a:br>
            <a:r>
              <a:rPr lang="en-US" sz="3200" dirty="0" smtClean="0"/>
              <a:t>Climate Impacts </a:t>
            </a:r>
            <a:br>
              <a:rPr lang="en-US" sz="3200" dirty="0" smtClean="0"/>
            </a:br>
            <a:r>
              <a:rPr lang="en-US" sz="3200" dirty="0" smtClean="0"/>
              <a:t>Communicating About Climate Change</a:t>
            </a:r>
            <a:br>
              <a:rPr lang="en-US" sz="3200" dirty="0" smtClean="0"/>
            </a:br>
            <a:r>
              <a:rPr lang="en-US" sz="3200" b="1" dirty="0" smtClean="0">
                <a:solidFill>
                  <a:srgbClr val="FF0000"/>
                </a:solidFill>
              </a:rPr>
              <a:t>What </a:t>
            </a:r>
            <a:r>
              <a:rPr lang="en-US" sz="3200" b="1" u="sng" dirty="0" smtClean="0">
                <a:solidFill>
                  <a:srgbClr val="FF0000"/>
                </a:solidFill>
              </a:rPr>
              <a:t>must</a:t>
            </a:r>
            <a:r>
              <a:rPr lang="en-US" sz="3200" b="1" dirty="0" smtClean="0">
                <a:solidFill>
                  <a:srgbClr val="FF0000"/>
                </a:solidFill>
              </a:rPr>
              <a:t> we do?</a:t>
            </a:r>
            <a:endParaRPr lang="en-US" sz="3200" b="1" dirty="0">
              <a:solidFill>
                <a:srgbClr val="FF0000"/>
              </a:solidFill>
            </a:endParaRPr>
          </a:p>
        </p:txBody>
      </p:sp>
    </p:spTree>
    <p:extLst>
      <p:ext uri="{BB962C8B-B14F-4D97-AF65-F5344CB8AC3E}">
        <p14:creationId xmlns:p14="http://schemas.microsoft.com/office/powerpoint/2010/main" val="1853830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8" y="867508"/>
            <a:ext cx="10943492" cy="5638800"/>
          </a:xfrm>
        </p:spPr>
        <p:txBody>
          <a:bodyPr>
            <a:normAutofit fontScale="90000"/>
          </a:bodyPr>
          <a:lstStyle/>
          <a:p>
            <a:pPr marR="0" lvl="0" defTabSz="914400" eaLnBrk="1" fontAlgn="auto" latinLnBrk="0" hangingPunct="1">
              <a:lnSpc>
                <a:spcPct val="100000"/>
              </a:lnSpc>
              <a:spcBef>
                <a:spcPts val="0"/>
              </a:spcBef>
              <a:spcAft>
                <a:spcPts val="0"/>
              </a:spcAft>
              <a:buClrTx/>
              <a:buSzTx/>
              <a:tabLst/>
              <a:defRPr/>
            </a:pPr>
            <a:r>
              <a:rPr lang="en-US" sz="2800" dirty="0" smtClean="0"/>
              <a:t>*Reduce your carbon footprint—rooftop solar, low emission cars; home insulation</a:t>
            </a:r>
            <a:br>
              <a:rPr lang="en-US" sz="2800" dirty="0" smtClean="0"/>
            </a:br>
            <a:r>
              <a:rPr lang="en-US" sz="2800" dirty="0" smtClean="0"/>
              <a:t/>
            </a:r>
            <a:br>
              <a:rPr lang="en-US" sz="2800" dirty="0" smtClean="0"/>
            </a:br>
            <a:r>
              <a:rPr lang="en-US" sz="2800" dirty="0" smtClean="0"/>
              <a:t>*Talk to friends, neighbors, grumpy uncles (see ‘communicating about climate’)</a:t>
            </a:r>
            <a:br>
              <a:rPr lang="en-US" sz="2800" dirty="0" smtClean="0"/>
            </a:br>
            <a:r>
              <a:rPr lang="en-US" sz="2800" dirty="0" smtClean="0"/>
              <a:t/>
            </a:r>
            <a:br>
              <a:rPr lang="en-US" sz="2800" dirty="0" smtClean="0"/>
            </a:br>
            <a:r>
              <a:rPr lang="en-US" sz="2800" dirty="0" smtClean="0"/>
              <a:t>*Get involved via local and national organizations (e.g. Citizens Climate Lobby)</a:t>
            </a:r>
            <a:br>
              <a:rPr lang="en-US" sz="2800" dirty="0" smtClean="0"/>
            </a:br>
            <a:r>
              <a:rPr lang="en-US" sz="2800" dirty="0" smtClean="0"/>
              <a:t/>
            </a:r>
            <a:br>
              <a:rPr lang="en-US" sz="2800" dirty="0" smtClean="0"/>
            </a:br>
            <a:r>
              <a:rPr lang="en-US" sz="2800" dirty="0" smtClean="0"/>
              <a:t>* Cambria may consider joining a Community Choice Aggregation group.</a:t>
            </a:r>
            <a:br>
              <a:rPr lang="en-US" sz="2800" dirty="0" smtClean="0"/>
            </a:br>
            <a:r>
              <a:rPr lang="en-US" sz="2800" dirty="0" smtClean="0"/>
              <a:t/>
            </a:r>
            <a:br>
              <a:rPr lang="en-US" sz="2800" dirty="0" smtClean="0"/>
            </a:br>
            <a:r>
              <a:rPr lang="en-US" sz="2800" dirty="0" smtClean="0"/>
              <a:t>*Get involved politically: contribute $$, work for candidates at all levels of government who support action on climate change; make known your wish for action to your representatives at all levels of government. </a:t>
            </a:r>
            <a:r>
              <a:rPr lang="en-US" sz="2800" b="1" dirty="0" smtClean="0"/>
              <a:t>Politics isn’t a dirty word!</a:t>
            </a:r>
            <a:br>
              <a:rPr lang="en-US" sz="2800" b="1" dirty="0" smtClean="0"/>
            </a:br>
            <a:r>
              <a:rPr lang="en-US" sz="2800" dirty="0"/>
              <a:t/>
            </a:r>
            <a:br>
              <a:rPr lang="en-US" sz="2800" dirty="0"/>
            </a:br>
            <a:r>
              <a:rPr lang="en-US" sz="2800" dirty="0" smtClean="0"/>
              <a:t>*We CAN solve the problem: what we currently lack is the leadership and political will to do so.</a:t>
            </a:r>
            <a:br>
              <a:rPr lang="en-US" sz="2800" dirty="0" smtClean="0"/>
            </a:br>
            <a:r>
              <a:rPr lang="en-US" sz="2800" dirty="0" smtClean="0"/>
              <a:t/>
            </a:r>
            <a:br>
              <a:rPr lang="en-US" sz="2800" dirty="0" smtClean="0"/>
            </a:br>
            <a:r>
              <a:rPr lang="en-US" sz="2800" dirty="0" smtClean="0"/>
              <a:t/>
            </a:r>
            <a:br>
              <a:rPr lang="en-US" sz="2800" dirty="0" smtClean="0"/>
            </a:br>
            <a:endParaRPr lang="en-US" sz="2800" dirty="0"/>
          </a:p>
        </p:txBody>
      </p:sp>
    </p:spTree>
    <p:extLst>
      <p:ext uri="{BB962C8B-B14F-4D97-AF65-F5344CB8AC3E}">
        <p14:creationId xmlns:p14="http://schemas.microsoft.com/office/powerpoint/2010/main" val="1631605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b="1" dirty="0" smtClean="0">
                <a:solidFill>
                  <a:srgbClr val="FF0000"/>
                </a:solidFill>
              </a:rPr>
              <a:t>The basic science </a:t>
            </a:r>
            <a:r>
              <a:rPr lang="en-US" sz="3200" dirty="0" smtClean="0"/>
              <a:t/>
            </a:r>
            <a:br>
              <a:rPr lang="en-US" sz="3200" dirty="0" smtClean="0"/>
            </a:br>
            <a:r>
              <a:rPr lang="en-US" sz="3200" dirty="0" smtClean="0"/>
              <a:t>Common misconceptions</a:t>
            </a:r>
            <a:br>
              <a:rPr lang="en-US" sz="3200" dirty="0" smtClean="0"/>
            </a:br>
            <a:r>
              <a:rPr lang="en-US" sz="3200" dirty="0" smtClean="0"/>
              <a:t>Climate Impacts </a:t>
            </a:r>
            <a:br>
              <a:rPr lang="en-US" sz="3200" dirty="0" smtClean="0"/>
            </a:br>
            <a:r>
              <a:rPr lang="en-US" sz="3200" dirty="0" smtClean="0"/>
              <a:t>Communicating About Climate Change</a:t>
            </a:r>
            <a:br>
              <a:rPr lang="en-US" sz="3200" dirty="0" smtClean="0"/>
            </a:br>
            <a:r>
              <a:rPr lang="en-US" sz="3200" dirty="0" smtClean="0"/>
              <a:t>What must we do?</a:t>
            </a:r>
            <a:endParaRPr lang="en-US" sz="3200" dirty="0"/>
          </a:p>
        </p:txBody>
      </p:sp>
    </p:spTree>
    <p:extLst>
      <p:ext uri="{BB962C8B-B14F-4D97-AF65-F5344CB8AC3E}">
        <p14:creationId xmlns:p14="http://schemas.microsoft.com/office/powerpoint/2010/main" val="1619981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095" y="1825625"/>
            <a:ext cx="8569810" cy="4351338"/>
          </a:xfrm>
        </p:spPr>
      </p:pic>
    </p:spTree>
    <p:extLst>
      <p:ext uri="{BB962C8B-B14F-4D97-AF65-F5344CB8AC3E}">
        <p14:creationId xmlns:p14="http://schemas.microsoft.com/office/powerpoint/2010/main" val="1554456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2_abs_de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4050" y="1825625"/>
            <a:ext cx="5802313" cy="4351338"/>
          </a:xfrm>
        </p:spPr>
      </p:pic>
    </p:spTree>
    <p:extLst>
      <p:ext uri="{BB962C8B-B14F-4D97-AF65-F5344CB8AC3E}">
        <p14:creationId xmlns:p14="http://schemas.microsoft.com/office/powerpoint/2010/main" val="1044019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195482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 Basic Science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514350" indent="-514350">
              <a:buAutoNum type="arabicParenR"/>
            </a:pPr>
            <a:r>
              <a:rPr lang="en-US" dirty="0" smtClean="0"/>
              <a:t>CO2 traps </a:t>
            </a:r>
            <a:r>
              <a:rPr lang="en-US" dirty="0"/>
              <a:t>h</a:t>
            </a:r>
            <a:r>
              <a:rPr lang="en-US" dirty="0" smtClean="0"/>
              <a:t>eat given off by the Earth’s surface that would otherwise escape</a:t>
            </a:r>
          </a:p>
          <a:p>
            <a:pPr marL="514350" indent="-514350">
              <a:buAutoNum type="arabicParenR"/>
            </a:pPr>
            <a:r>
              <a:rPr lang="en-US" dirty="0" smtClean="0"/>
              <a:t>The amount of CO2 in the atmosphere has rapidly and dramatically increased and this is </a:t>
            </a:r>
            <a:r>
              <a:rPr lang="en-US" b="1" dirty="0" smtClean="0"/>
              <a:t>unambiguously </a:t>
            </a:r>
            <a:r>
              <a:rPr lang="en-US" dirty="0" smtClean="0"/>
              <a:t>due to human activity</a:t>
            </a:r>
          </a:p>
          <a:p>
            <a:pPr marL="514350" indent="-514350">
              <a:buAutoNum type="arabicParenR"/>
            </a:pPr>
            <a:r>
              <a:rPr lang="en-US" dirty="0" smtClean="0"/>
              <a:t>As a consequence, </a:t>
            </a:r>
            <a:r>
              <a:rPr lang="en-US" b="1" dirty="0" smtClean="0">
                <a:solidFill>
                  <a:srgbClr val="FF0000"/>
                </a:solidFill>
              </a:rPr>
              <a:t>many</a:t>
            </a:r>
            <a:r>
              <a:rPr lang="en-US" dirty="0" smtClean="0"/>
              <a:t> pieces of </a:t>
            </a:r>
            <a:r>
              <a:rPr lang="en-US" b="1" u="sng" dirty="0" smtClean="0">
                <a:solidFill>
                  <a:srgbClr val="FF0000"/>
                </a:solidFill>
              </a:rPr>
              <a:t>evidence</a:t>
            </a:r>
            <a:r>
              <a:rPr lang="en-US" b="1" dirty="0" smtClean="0"/>
              <a:t> </a:t>
            </a:r>
            <a:r>
              <a:rPr lang="en-US" dirty="0" smtClean="0"/>
              <a:t>point to a rapidly warming earth, with consequences  that are </a:t>
            </a:r>
            <a:r>
              <a:rPr lang="en-US" b="1" dirty="0" smtClean="0">
                <a:solidFill>
                  <a:srgbClr val="FF0000"/>
                </a:solidFill>
              </a:rPr>
              <a:t>increasingly damaging</a:t>
            </a:r>
            <a:endParaRPr lang="en-US" b="1" dirty="0">
              <a:solidFill>
                <a:srgbClr val="FF0000"/>
              </a:solidFill>
            </a:endParaRPr>
          </a:p>
        </p:txBody>
      </p:sp>
    </p:spTree>
    <p:extLst>
      <p:ext uri="{BB962C8B-B14F-4D97-AF65-F5344CB8AC3E}">
        <p14:creationId xmlns:p14="http://schemas.microsoft.com/office/powerpoint/2010/main" val="1083991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1323" y="365125"/>
            <a:ext cx="10732477" cy="4980598"/>
          </a:xfrm>
        </p:spPr>
        <p:txBody>
          <a:bodyPr>
            <a:normAutofit/>
          </a:bodyPr>
          <a:lstStyle/>
          <a:p>
            <a:r>
              <a:rPr lang="en-US" sz="3200" dirty="0" smtClean="0"/>
              <a:t>                                                     Outline:</a:t>
            </a:r>
            <a:br>
              <a:rPr lang="en-US" sz="3200" dirty="0" smtClean="0"/>
            </a:br>
            <a:r>
              <a:rPr lang="en-US" sz="3200" dirty="0" smtClean="0"/>
              <a:t>The basic science </a:t>
            </a:r>
            <a:br>
              <a:rPr lang="en-US" sz="3200" dirty="0" smtClean="0"/>
            </a:br>
            <a:r>
              <a:rPr lang="en-US" sz="3200" b="1" dirty="0" smtClean="0">
                <a:solidFill>
                  <a:srgbClr val="FF0000"/>
                </a:solidFill>
              </a:rPr>
              <a:t>Common misconceptions</a:t>
            </a:r>
            <a:r>
              <a:rPr lang="en-US" sz="3200" dirty="0" smtClean="0"/>
              <a:t/>
            </a:r>
            <a:br>
              <a:rPr lang="en-US" sz="3200" dirty="0" smtClean="0"/>
            </a:br>
            <a:r>
              <a:rPr lang="en-US" sz="3200" dirty="0" smtClean="0"/>
              <a:t>Climate Impacts </a:t>
            </a:r>
            <a:br>
              <a:rPr lang="en-US" sz="3200" dirty="0" smtClean="0"/>
            </a:br>
            <a:r>
              <a:rPr lang="en-US" sz="3200" dirty="0" smtClean="0"/>
              <a:t>Communicating About Climate Change</a:t>
            </a:r>
            <a:br>
              <a:rPr lang="en-US" sz="3200" dirty="0" smtClean="0"/>
            </a:br>
            <a:r>
              <a:rPr lang="en-US" sz="3200" dirty="0" smtClean="0"/>
              <a:t>What must we do?</a:t>
            </a:r>
            <a:endParaRPr lang="en-US" sz="3200" dirty="0"/>
          </a:p>
        </p:txBody>
      </p:sp>
    </p:spTree>
    <p:extLst>
      <p:ext uri="{BB962C8B-B14F-4D97-AF65-F5344CB8AC3E}">
        <p14:creationId xmlns:p14="http://schemas.microsoft.com/office/powerpoint/2010/main" val="1225343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52954" y="1122363"/>
            <a:ext cx="9015046" cy="706437"/>
          </a:xfrm>
        </p:spPr>
        <p:txBody>
          <a:bodyPr>
            <a:normAutofit/>
          </a:bodyPr>
          <a:lstStyle/>
          <a:p>
            <a:r>
              <a:rPr lang="en-US" sz="4000" dirty="0" smtClean="0"/>
              <a:t>Five Common Misconceptions</a:t>
            </a:r>
            <a:endParaRPr lang="en-US" sz="4000" dirty="0"/>
          </a:p>
        </p:txBody>
      </p:sp>
      <p:sp>
        <p:nvSpPr>
          <p:cNvPr id="4" name="Subtitle 3"/>
          <p:cNvSpPr>
            <a:spLocks noGrp="1"/>
          </p:cNvSpPr>
          <p:nvPr>
            <p:ph type="subTitle" idx="1"/>
          </p:nvPr>
        </p:nvSpPr>
        <p:spPr>
          <a:xfrm>
            <a:off x="1477108" y="2028092"/>
            <a:ext cx="9190892" cy="3229708"/>
          </a:xfrm>
        </p:spPr>
        <p:txBody>
          <a:bodyPr/>
          <a:lstStyle/>
          <a:p>
            <a:pPr marL="342900" indent="-342900" algn="l">
              <a:buFont typeface="Arial" charset="0"/>
              <a:buChar char="•"/>
            </a:pPr>
            <a:r>
              <a:rPr lang="en-US" dirty="0" smtClean="0"/>
              <a:t>The climate has always changed; it’s just part of a natural cycle</a:t>
            </a:r>
          </a:p>
          <a:p>
            <a:pPr marL="342900" indent="-342900" algn="l">
              <a:buFont typeface="Arial" charset="0"/>
              <a:buChar char="•"/>
            </a:pPr>
            <a:r>
              <a:rPr lang="en-US" dirty="0" smtClean="0"/>
              <a:t>The amount of CO2 in the air is way to small to have any effect</a:t>
            </a:r>
          </a:p>
          <a:p>
            <a:pPr marL="342900" indent="-342900" algn="l">
              <a:buFont typeface="Arial" charset="0"/>
              <a:buChar char="•"/>
            </a:pPr>
            <a:r>
              <a:rPr lang="en-US" dirty="0" smtClean="0"/>
              <a:t>Since we get our energy from the sun, it’s the sun that controls climate change</a:t>
            </a:r>
          </a:p>
          <a:p>
            <a:pPr marL="342900" indent="-342900" algn="l">
              <a:buFont typeface="Arial" charset="0"/>
              <a:buChar char="•"/>
            </a:pPr>
            <a:r>
              <a:rPr lang="en-US" dirty="0" smtClean="0"/>
              <a:t>Switching to renewable energy would ruin or economy</a:t>
            </a:r>
          </a:p>
          <a:p>
            <a:pPr marL="342900" indent="-342900" algn="l">
              <a:buFont typeface="Arial" charset="0"/>
              <a:buChar char="•"/>
            </a:pPr>
            <a:r>
              <a:rPr lang="en-US" dirty="0" smtClean="0"/>
              <a:t>The science is uncertain—we should wait until we are </a:t>
            </a:r>
            <a:r>
              <a:rPr lang="en-US" u="sng" dirty="0" smtClean="0"/>
              <a:t>sure</a:t>
            </a:r>
          </a:p>
          <a:p>
            <a:pPr marL="342900" indent="-342900" algn="l">
              <a:buFont typeface="Arial" charset="0"/>
              <a:buChar char="•"/>
            </a:pPr>
            <a:endParaRPr lang="en-US" dirty="0"/>
          </a:p>
        </p:txBody>
      </p:sp>
    </p:spTree>
    <p:extLst>
      <p:ext uri="{BB962C8B-B14F-4D97-AF65-F5344CB8AC3E}">
        <p14:creationId xmlns:p14="http://schemas.microsoft.com/office/powerpoint/2010/main" val="1190645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6594</TotalTime>
  <Words>669</Words>
  <Application>Microsoft Macintosh PowerPoint</Application>
  <PresentationFormat>Widescreen</PresentationFormat>
  <Paragraphs>67</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Calibri Light</vt:lpstr>
      <vt:lpstr>Wingdings</vt:lpstr>
      <vt:lpstr>Arial</vt:lpstr>
      <vt:lpstr>Office Theme</vt:lpstr>
      <vt:lpstr>Dealing with Climate Change: A moral imperative</vt:lpstr>
      <vt:lpstr>                                                     Outline: The basic science  Common misconceptions Climate Impacts  Communicating About Climate Change What must we do?  Note: Text and slides for this presentation will be posted under Essays on the central coast climate science website: www.centralcoastclimatescience.org </vt:lpstr>
      <vt:lpstr>                                                     Outline: The basic science  Common misconceptions Climate Impacts  Communicating About Climate Change What must we do?</vt:lpstr>
      <vt:lpstr>PowerPoint Presentation</vt:lpstr>
      <vt:lpstr>PowerPoint Presentation</vt:lpstr>
      <vt:lpstr>PowerPoint Presentation</vt:lpstr>
      <vt:lpstr>Summary: Basic Science</vt:lpstr>
      <vt:lpstr>                                                     Outline: The basic science  Common misconceptions Climate Impacts  Communicating About Climate Change What must we do?</vt:lpstr>
      <vt:lpstr>Five Common Misconceptions</vt:lpstr>
      <vt:lpstr>                                                     Outline: The basic science  Common misconceptions Climate Impacts  Communicating About Climate Change What must we do?</vt:lpstr>
      <vt:lpstr>Major Climate Change Impacts</vt:lpstr>
      <vt:lpstr>PowerPoint Presentation</vt:lpstr>
      <vt:lpstr>PowerPoint Presentation</vt:lpstr>
      <vt:lpstr>                                                     Outline: The basic science  Common misconceptions Climate Impacts  Communicating About Climate Change What must we do?</vt:lpstr>
      <vt:lpstr>Advice on communicating climate science:  Know your audience!</vt:lpstr>
      <vt:lpstr>PowerPoint Presentation</vt:lpstr>
      <vt:lpstr>PowerPoint Presentation</vt:lpstr>
      <vt:lpstr>PowerPoint Presentation</vt:lpstr>
      <vt:lpstr>* Establish a non-climate-related personal bond * Find climate-affected things in common (but don’t fake it) e.g. hunting and fishing  * National Security Interests (arctic ocean, failed states; military infrastructure) * Free-market solutions and economic opportunities * High-tech appeal: EVs, Nuclear Energy; Geo-Engineering (but risky) * Quotes &amp; Examples from those of their “tribe”. (Inglis; Paulson) A great video illustrating this approach: https://www.yaleclimateconnections.org/2017/01/video-why-facts-arent-enough/  </vt:lpstr>
      <vt:lpstr>PowerPoint Presentation</vt:lpstr>
      <vt:lpstr>Responding to Myths and Misconceptions</vt:lpstr>
      <vt:lpstr>Responding to Myths and Misconceptions</vt:lpstr>
      <vt:lpstr>PowerPoint Presentation</vt:lpstr>
      <vt:lpstr>An occasional religious objection: “It is fore-ordained…”</vt:lpstr>
      <vt:lpstr>http://www.christiansandclimate.org/statement/</vt:lpstr>
      <vt:lpstr>Religious Statements on Climate Change</vt:lpstr>
      <vt:lpstr>                                                     Outline: The basic science  Common misconceptions Climate Impacts  Communicating About Climate Change What must we do?</vt:lpstr>
      <vt:lpstr>*Reduce your carbon footprint—rooftop solar, low emission cars; home insulation  *Talk to friends, neighbors, grumpy uncles (see ‘communicating about climate’)  *Get involved via local and national organizations (e.g. Citizens Climate Lobby)  * Cambria may consider joining a Community Choice Aggregation group.  *Get involved politically: contribute $$, work for candidates at all levels of government who support action on climate change; make known your wish for action to your representatives at all levels of government. Politics isn’t a dirty word!  *We CAN solve the problem: what we currently lack is the leadership and political will to do so.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Weymann</dc:creator>
  <cp:lastModifiedBy>Ray Weymann</cp:lastModifiedBy>
  <cp:revision>77</cp:revision>
  <dcterms:created xsi:type="dcterms:W3CDTF">2017-08-04T21:42:02Z</dcterms:created>
  <dcterms:modified xsi:type="dcterms:W3CDTF">2019-02-05T19:41:38Z</dcterms:modified>
</cp:coreProperties>
</file>